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1"/>
  </p:normalViewPr>
  <p:slideViewPr>
    <p:cSldViewPr snapToGrid="0" snapToObjects="1">
      <p:cViewPr varScale="1">
        <p:scale>
          <a:sx n="134" d="100"/>
          <a:sy n="134" d="100"/>
        </p:scale>
        <p:origin x="-912" y="-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huangtianhao1130:Desktop:xixi:last%20time:project:evaluatoi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 altLang="zh-CN"/>
              <a:t>TF</a:t>
            </a:r>
            <a:r>
              <a:rPr lang="zh-CN" altLang="en-US"/>
              <a:t>*</a:t>
            </a:r>
            <a:r>
              <a:rPr lang="en-US" altLang="zh-CN"/>
              <a:t>IDF</a:t>
            </a:r>
            <a:r>
              <a:rPr lang="zh-CN" altLang="en-US"/>
              <a:t> </a:t>
            </a:r>
            <a:r>
              <a:rPr lang="en-US" altLang="zh-CN"/>
              <a:t>vs</a:t>
            </a:r>
            <a:r>
              <a:rPr lang="zh-CN" altLang="en-US"/>
              <a:t> </a:t>
            </a:r>
            <a:r>
              <a:rPr lang="en-US" altLang="zh-CN"/>
              <a:t>BM25</a:t>
            </a:r>
            <a:endParaRPr lang="zh-CN" altLang="en-US"/>
          </a:p>
        </c:rich>
      </c:tx>
      <c:layout/>
      <c:overlay val="0"/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工作表1!$B$2</c:f>
              <c:strCache>
                <c:ptCount val="1"/>
                <c:pt idx="0">
                  <c:v>TFIDF</c:v>
                </c:pt>
              </c:strCache>
            </c:strRef>
          </c:tx>
          <c:invertIfNegative val="0"/>
          <c:cat>
            <c:strRef>
              <c:f>工作表1!$A$3:$A$12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工作表1!$B$3:$B$12</c:f>
              <c:numCache>
                <c:formatCode>General</c:formatCode>
                <c:ptCount val="10"/>
                <c:pt idx="0">
                  <c:v>0.654155074452</c:v>
                </c:pt>
                <c:pt idx="1">
                  <c:v>0.632463337094</c:v>
                </c:pt>
                <c:pt idx="2">
                  <c:v>0.566550918688</c:v>
                </c:pt>
                <c:pt idx="3">
                  <c:v>0.694318271407</c:v>
                </c:pt>
                <c:pt idx="4">
                  <c:v>0.673311423906</c:v>
                </c:pt>
                <c:pt idx="5">
                  <c:v>0.656900116204</c:v>
                </c:pt>
                <c:pt idx="6">
                  <c:v>0.662910586477</c:v>
                </c:pt>
                <c:pt idx="7">
                  <c:v>0.676797135326</c:v>
                </c:pt>
                <c:pt idx="8">
                  <c:v>0.638882900825</c:v>
                </c:pt>
                <c:pt idx="9">
                  <c:v>0.648769056448</c:v>
                </c:pt>
              </c:numCache>
            </c:numRef>
          </c:val>
        </c:ser>
        <c:ser>
          <c:idx val="1"/>
          <c:order val="1"/>
          <c:tx>
            <c:strRef>
              <c:f>工作表1!$C$2</c:f>
              <c:strCache>
                <c:ptCount val="1"/>
                <c:pt idx="0">
                  <c:v>BM25</c:v>
                </c:pt>
              </c:strCache>
            </c:strRef>
          </c:tx>
          <c:invertIfNegative val="0"/>
          <c:cat>
            <c:strRef>
              <c:f>工作表1!$A$3:$A$12</c:f>
              <c:strCache>
                <c:ptCount val="10"/>
                <c:pt idx="0">
                  <c:v>q1</c:v>
                </c:pt>
                <c:pt idx="1">
                  <c:v>q2</c:v>
                </c:pt>
                <c:pt idx="2">
                  <c:v>q3</c:v>
                </c:pt>
                <c:pt idx="3">
                  <c:v>q4</c:v>
                </c:pt>
                <c:pt idx="4">
                  <c:v>q5</c:v>
                </c:pt>
                <c:pt idx="5">
                  <c:v>q6</c:v>
                </c:pt>
                <c:pt idx="6">
                  <c:v>q7</c:v>
                </c:pt>
                <c:pt idx="7">
                  <c:v>q8</c:v>
                </c:pt>
                <c:pt idx="8">
                  <c:v>q9</c:v>
                </c:pt>
                <c:pt idx="9">
                  <c:v>q10</c:v>
                </c:pt>
              </c:strCache>
            </c:strRef>
          </c:cat>
          <c:val>
            <c:numRef>
              <c:f>工作表1!$C$3:$C$12</c:f>
              <c:numCache>
                <c:formatCode>General</c:formatCode>
                <c:ptCount val="10"/>
                <c:pt idx="0">
                  <c:v>0.806378063113</c:v>
                </c:pt>
                <c:pt idx="1">
                  <c:v>0.737351955432</c:v>
                </c:pt>
                <c:pt idx="2">
                  <c:v>0.721017989347</c:v>
                </c:pt>
                <c:pt idx="3">
                  <c:v>0.77911792684</c:v>
                </c:pt>
                <c:pt idx="4">
                  <c:v>0.797066726111</c:v>
                </c:pt>
                <c:pt idx="5">
                  <c:v>0.733546938788</c:v>
                </c:pt>
                <c:pt idx="6">
                  <c:v>0.800716675476</c:v>
                </c:pt>
                <c:pt idx="7">
                  <c:v>0.827047988122</c:v>
                </c:pt>
                <c:pt idx="8">
                  <c:v>0.83831893516</c:v>
                </c:pt>
                <c:pt idx="9">
                  <c:v>0.716522181583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13426968"/>
        <c:axId val="2113446136"/>
      </c:barChart>
      <c:catAx>
        <c:axId val="2113426968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zh-CN"/>
                  <a:t>query</a:t>
                </a:r>
                <a:endParaRPr lang="zh-CN" altLang="en-US"/>
              </a:p>
            </c:rich>
          </c:tx>
          <c:layout/>
          <c:overlay val="0"/>
        </c:title>
        <c:majorTickMark val="none"/>
        <c:minorTickMark val="none"/>
        <c:tickLblPos val="nextTo"/>
        <c:crossAx val="2113446136"/>
        <c:crosses val="autoZero"/>
        <c:auto val="1"/>
        <c:lblAlgn val="ctr"/>
        <c:lblOffset val="100"/>
        <c:noMultiLvlLbl val="0"/>
      </c:catAx>
      <c:valAx>
        <c:axId val="2113446136"/>
        <c:scaling>
          <c:orientation val="minMax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 altLang="zh-CN"/>
                  <a:t>NDCG</a:t>
                </a:r>
                <a:r>
                  <a:rPr lang="zh-CN" altLang="en-US"/>
                  <a:t> </a:t>
                </a:r>
                <a:r>
                  <a:rPr lang="en-US" altLang="zh-CN"/>
                  <a:t>score</a:t>
                </a:r>
                <a:endParaRPr lang="zh-CN" altLang="en-US"/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11342696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5658534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400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NDCG score calculated for each model and testing query., (b=0.8, k1=1.2)</a:t>
            </a:r>
            <a:endParaRPr dirty="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 see that BM25 generally has higher NDCG scores than TF-IDF cosine similarity model, meaning that the ranking results obtained from BM25 are closer to the ground truth rank we generated. </a:t>
            </a: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●"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Shape 10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666666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115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None/>
              <a:tabLst/>
              <a:defRPr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Shape 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Shape 7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Shape 7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Shape 77"/>
          <p:cNvSpPr txBox="1">
            <a:spLocks noGrp="1"/>
          </p:cNvSpPr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Shape 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Shape 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Shape 3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Shape 3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Shape 4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Shape 4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Shape 4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Shape 5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Shape 5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Shape 5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Shape 5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Shape 6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Shape 6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hugodarwood/epirecipes/data" TargetMode="External"/><Relationship Id="rId4" Type="http://schemas.openxmlformats.org/officeDocument/2006/relationships/hyperlink" Target="http://blog.christianperone.com/2013/09/machine-learn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Recipe Search Engine </a:t>
            </a:r>
            <a:endParaRPr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b="0">
              <a:latin typeface="Lato"/>
              <a:ea typeface="Lato"/>
              <a:cs typeface="Lato"/>
              <a:sym typeface="Lato"/>
            </a:endParaRPr>
          </a:p>
          <a:p>
            <a:pPr marL="0" lv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0">
                <a:latin typeface="Lato"/>
                <a:ea typeface="Lato"/>
                <a:cs typeface="Lato"/>
                <a:sym typeface="Lato"/>
              </a:rPr>
              <a:t>CS 122 Group Project</a:t>
            </a:r>
            <a:endParaRPr sz="1600" b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7" name="Shape 87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Wenxi Xiao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Lerong Wang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Yangyang Dai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>
            <a:spLocks noGrp="1"/>
          </p:cNvSpPr>
          <p:nvPr>
            <p:ph type="title"/>
          </p:nvPr>
        </p:nvSpPr>
        <p:spPr>
          <a:xfrm>
            <a:off x="727650" y="11653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Challenge: Different results when using different models</a:t>
            </a:r>
            <a:endParaRPr sz="2000"/>
          </a:p>
        </p:txBody>
      </p:sp>
      <p:sp>
        <p:nvSpPr>
          <p:cNvPr id="157" name="Shape 15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58" name="Shape 158"/>
          <p:cNvSpPr txBox="1"/>
          <p:nvPr/>
        </p:nvSpPr>
        <p:spPr>
          <a:xfrm>
            <a:off x="1185025" y="1700575"/>
            <a:ext cx="7400100" cy="37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are searching for recipes with chicken breast, tomato, mushroom, black pepper</a:t>
            </a: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78876"/>
            <a:ext cx="9143999" cy="301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title"/>
          </p:nvPr>
        </p:nvSpPr>
        <p:spPr>
          <a:xfrm>
            <a:off x="727650" y="11772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</a:t>
            </a:r>
            <a:endParaRPr/>
          </a:p>
        </p:txBody>
      </p:sp>
      <p:sp>
        <p:nvSpPr>
          <p:cNvPr id="165" name="Shape 165"/>
          <p:cNvSpPr txBox="1">
            <a:spLocks noGrp="1"/>
          </p:cNvSpPr>
          <p:nvPr>
            <p:ph type="body" idx="1"/>
          </p:nvPr>
        </p:nvSpPr>
        <p:spPr>
          <a:xfrm>
            <a:off x="165150" y="1621675"/>
            <a:ext cx="582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Hard to evaluate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Chose 10 testing queries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Generated ground truth rank for all 10 queries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Calculated Normalized Discounted Cumulative Gain (NDCG) to measure the ranking quality of each model.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endParaRPr sz="1800" b="1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3850" y="499500"/>
            <a:ext cx="3098150" cy="29217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Shape 167"/>
          <p:cNvSpPr txBox="1"/>
          <p:nvPr/>
        </p:nvSpPr>
        <p:spPr>
          <a:xfrm>
            <a:off x="351900" y="4797300"/>
            <a:ext cx="7333200" cy="8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(Järvelin  &amp; Kekäläinen, 2002)</a:t>
            </a:r>
            <a:endParaRPr sz="1100"/>
          </a:p>
        </p:txBody>
      </p:sp>
      <p:pic>
        <p:nvPicPr>
          <p:cNvPr id="168" name="Shape 16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825" y="3729400"/>
            <a:ext cx="2635850" cy="3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55525" y="4055675"/>
            <a:ext cx="5329851" cy="38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/>
        </p:nvSpPr>
        <p:spPr>
          <a:xfrm>
            <a:off x="742550" y="693850"/>
            <a:ext cx="8480700" cy="8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Comparison between TF-IDF cosine similarity &amp; BM25</a:t>
            </a:r>
            <a:endParaRPr sz="2400"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b="1"/>
          </a:p>
        </p:txBody>
      </p:sp>
      <p:graphicFrame>
        <p:nvGraphicFramePr>
          <p:cNvPr id="4" name="图表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35150599"/>
              </p:ext>
            </p:extLst>
          </p:nvPr>
        </p:nvGraphicFramePr>
        <p:xfrm>
          <a:off x="1802341" y="1406554"/>
          <a:ext cx="5410496" cy="33033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Make the result display more organized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Improve search speed by building an image database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Develop a classifier using machine learning algorithm to classify the  nationality of each recipe, and incorporate this into our user interface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805650" y="17740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Kaggle.com Epicurious-Recipes with Rating and Nutrition, </a:t>
            </a:r>
            <a:r>
              <a:rPr lang="en" sz="1400" b="1" u="sng" dirty="0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3"/>
              </a:rPr>
              <a:t>https://www.kaggle.com/hugodarwood/epirecipes/data</a:t>
            </a: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         Christian, S. Perone. (2013). Machine Learning: Cosine Similarity for Vector Space Models. URL: </a:t>
            </a:r>
            <a:r>
              <a:rPr lang="en" sz="1400" b="1" u="sng" dirty="0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http://blog.christianperone.com/2013/09/machine-learn</a:t>
            </a:r>
            <a:r>
              <a:rPr lang="en" sz="1400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 ing-cosine-similarity-for-vector-space-models-part-iii/</a:t>
            </a: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Alex, Nedelcu. (2012). Data Mining: Finding Similar Items and Users. URL: http://alexn.org/blog/2012/01/16/cosine-similarity-eucl idean-distance.html</a:t>
            </a: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1" dirty="0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Järvelin, K., &amp; Kekäläinen, J. (2002). Cumulated gain-based evaluation of IR techniques. ACM Transactions on Information Systems, 20(4), 422-446.</a:t>
            </a: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393700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Goal of Our Project </a:t>
            </a:r>
            <a:endParaRPr sz="3000"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2078875"/>
            <a:ext cx="2006675" cy="1337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 rotWithShape="1">
          <a:blip r:embed="rId4">
            <a:alphaModFix/>
          </a:blip>
          <a:srcRect t="-3449" b="3450"/>
          <a:stretch/>
        </p:blipFill>
        <p:spPr>
          <a:xfrm>
            <a:off x="706276" y="3345850"/>
            <a:ext cx="2053025" cy="133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53247" y="2184576"/>
            <a:ext cx="3491151" cy="232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727650" y="228202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Search recipe by ingredients</a:t>
            </a:r>
            <a:endParaRPr sz="2000"/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Recipe ranked by the relevancy of ingredients</a:t>
            </a:r>
            <a:endParaRPr sz="2000"/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Specify unwanted ingredients</a:t>
            </a:r>
            <a:endParaRPr sz="2000"/>
          </a:p>
          <a:p>
            <a: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❖"/>
            </a:pPr>
            <a:r>
              <a:rPr lang="en" sz="2000"/>
              <a:t>Develop a user interface using Django</a:t>
            </a:r>
            <a:endParaRPr sz="2000"/>
          </a:p>
        </p:txBody>
      </p:sp>
      <p:sp>
        <p:nvSpPr>
          <p:cNvPr id="101" name="Shape 101"/>
          <p:cNvSpPr txBox="1"/>
          <p:nvPr/>
        </p:nvSpPr>
        <p:spPr>
          <a:xfrm>
            <a:off x="323225" y="1293925"/>
            <a:ext cx="8198100" cy="7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Recipe Search Engine Overview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Dataset</a:t>
            </a:r>
            <a:endParaRPr sz="3600"/>
          </a:p>
        </p:txBody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729450" y="2155075"/>
            <a:ext cx="29652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❖"/>
            </a:pPr>
            <a:r>
              <a:rPr lang="en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Kaggle.com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❖"/>
            </a:pPr>
            <a:r>
              <a:rPr lang="en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&gt; 20k JSON 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formatted recipes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❖"/>
            </a:pPr>
            <a:r>
              <a:rPr lang="en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Preprocessing using nltk package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429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Arial"/>
              <a:buChar char="❖"/>
            </a:pPr>
            <a:r>
              <a:rPr lang="en" sz="1800">
                <a:solidFill>
                  <a:srgbClr val="666666"/>
                </a:solidFill>
                <a:latin typeface="Arial"/>
                <a:ea typeface="Arial"/>
                <a:cs typeface="Arial"/>
                <a:sym typeface="Arial"/>
              </a:rPr>
              <a:t>Each recipe is a document.</a:t>
            </a: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45720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1800">
              <a:solidFill>
                <a:srgbClr val="666666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pPr>
            <a:endParaRPr sz="20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08" name="Shape 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9850" y="570350"/>
            <a:ext cx="5260774" cy="449697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/>
          <p:nvPr/>
        </p:nvSpPr>
        <p:spPr>
          <a:xfrm>
            <a:off x="4152900" y="685800"/>
            <a:ext cx="850800" cy="2160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4152900" y="4216500"/>
            <a:ext cx="850800" cy="1398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4076700" y="4076700"/>
            <a:ext cx="685800" cy="1398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65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Methods</a:t>
            </a:r>
            <a:endParaRPr sz="3600"/>
          </a:p>
        </p:txBody>
      </p:sp>
      <p:sp>
        <p:nvSpPr>
          <p:cNvPr id="117" name="Shape 117"/>
          <p:cNvSpPr txBox="1"/>
          <p:nvPr/>
        </p:nvSpPr>
        <p:spPr>
          <a:xfrm>
            <a:off x="813000" y="2010100"/>
            <a:ext cx="7521600" cy="6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</a:t>
            </a: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JSON file                    	 Documents                   	     Inverted index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</a:t>
            </a: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Vector Space Model(weight: tf*idf), Cosine Similarity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❖ </a:t>
            </a:r>
            <a:r>
              <a:rPr lang="en" sz="1800">
                <a:solidFill>
                  <a:srgbClr val="28324A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Probabilistic Model (i.e., Okapi/BM25)</a:t>
            </a:r>
            <a:r>
              <a:rPr lang="en" sz="36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    </a:t>
            </a: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28324A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8" name="Shape 1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3150" y="2160875"/>
            <a:ext cx="1352550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Shape 119"/>
          <p:cNvSpPr txBox="1"/>
          <p:nvPr/>
        </p:nvSpPr>
        <p:spPr>
          <a:xfrm>
            <a:off x="2327500" y="1893750"/>
            <a:ext cx="14682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prepossessing</a:t>
            </a:r>
            <a:endParaRPr/>
          </a:p>
        </p:txBody>
      </p:sp>
      <p:sp>
        <p:nvSpPr>
          <p:cNvPr id="120" name="Shape 120"/>
          <p:cNvSpPr txBox="1"/>
          <p:nvPr/>
        </p:nvSpPr>
        <p:spPr>
          <a:xfrm>
            <a:off x="4706788" y="1893750"/>
            <a:ext cx="1468200" cy="2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Calculating tf,idf</a:t>
            </a:r>
            <a:endParaRPr/>
          </a:p>
        </p:txBody>
      </p:sp>
      <p:pic>
        <p:nvPicPr>
          <p:cNvPr id="121" name="Shape 1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2450" y="2170050"/>
            <a:ext cx="1468200" cy="200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93700">
              <a:spcBef>
                <a:spcPts val="0"/>
              </a:spcBef>
              <a:spcAft>
                <a:spcPts val="0"/>
              </a:spcAft>
              <a:buSzPts val="2600"/>
              <a:buAutoNum type="arabicPeriod"/>
            </a:pPr>
            <a:r>
              <a:rPr lang="en"/>
              <a:t>Vector Space Model</a:t>
            </a:r>
            <a:endParaRPr/>
          </a:p>
        </p:txBody>
      </p:sp>
      <p:pic>
        <p:nvPicPr>
          <p:cNvPr id="127" name="Shape 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22225" y="543900"/>
            <a:ext cx="3088499" cy="1882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Shape 128"/>
          <p:cNvSpPr txBox="1"/>
          <p:nvPr/>
        </p:nvSpPr>
        <p:spPr>
          <a:xfrm>
            <a:off x="6396075" y="2165175"/>
            <a:ext cx="7334100" cy="8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(Perone, 2013)</a:t>
            </a:r>
            <a:endParaRPr/>
          </a:p>
        </p:txBody>
      </p:sp>
      <p:pic>
        <p:nvPicPr>
          <p:cNvPr id="129" name="Shape 1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225" y="2165174"/>
            <a:ext cx="5723063" cy="2031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x="557950" y="3939075"/>
            <a:ext cx="7334100" cy="85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393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 (Nedelcu, 2012)</a:t>
            </a:r>
            <a:endParaRPr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 Probabilistic Model -- BM25</a:t>
            </a:r>
            <a:endParaRPr/>
          </a:p>
        </p:txBody>
      </p:sp>
      <p:pic>
        <p:nvPicPr>
          <p:cNvPr id="136" name="Shape 1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525" y="1921425"/>
            <a:ext cx="8462544" cy="2984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563775" y="1193850"/>
            <a:ext cx="7688700" cy="7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Django </a:t>
            </a:r>
            <a:endParaRPr sz="2400"/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2275" y="1071575"/>
            <a:ext cx="6870602" cy="378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title"/>
          </p:nvPr>
        </p:nvSpPr>
        <p:spPr>
          <a:xfrm>
            <a:off x="664625" y="109172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Django </a:t>
            </a:r>
            <a:endParaRPr/>
          </a:p>
        </p:txBody>
      </p:sp>
      <p:sp>
        <p:nvSpPr>
          <p:cNvPr id="149" name="Shape 14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50" name="Shape 150"/>
          <p:cNvSpPr txBox="1"/>
          <p:nvPr/>
        </p:nvSpPr>
        <p:spPr>
          <a:xfrm>
            <a:off x="1928800" y="1530950"/>
            <a:ext cx="6996600" cy="3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are searching for recipes with chicken breast, tomato, mushroom, black pepper</a:t>
            </a:r>
            <a:endParaRPr/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34675"/>
            <a:ext cx="9144003" cy="330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362</Words>
  <Application>Microsoft Macintosh PowerPoint</Application>
  <PresentationFormat>全屏显示(16:9)</PresentationFormat>
  <Paragraphs>65</Paragraphs>
  <Slides>14</Slides>
  <Notes>14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5" baseType="lpstr">
      <vt:lpstr>Streamline</vt:lpstr>
      <vt:lpstr>Recipe Search Engine    CS 122 Group Project</vt:lpstr>
      <vt:lpstr>Goal of Our Project </vt:lpstr>
      <vt:lpstr>PowerPoint 演示文稿</vt:lpstr>
      <vt:lpstr>Dataset</vt:lpstr>
      <vt:lpstr>Methods</vt:lpstr>
      <vt:lpstr>Vector Space Model</vt:lpstr>
      <vt:lpstr>2. Probabilistic Model -- BM25</vt:lpstr>
      <vt:lpstr>Django </vt:lpstr>
      <vt:lpstr>Django </vt:lpstr>
      <vt:lpstr>Challenge: Different results when using different models</vt:lpstr>
      <vt:lpstr>Evaluation</vt:lpstr>
      <vt:lpstr>PowerPoint 演示文稿</vt:lpstr>
      <vt:lpstr>Future Work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Recipe Search Engine    CS 122 Group Project</dc:title>
  <cp:lastModifiedBy>天豪 黄</cp:lastModifiedBy>
  <cp:revision>2</cp:revision>
  <dcterms:modified xsi:type="dcterms:W3CDTF">2018-03-13T06:21:45Z</dcterms:modified>
</cp:coreProperties>
</file>